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4.jpg" ContentType="image/jpeg"/>
  <Override PartName="/ppt/media/image5.jpg" ContentType="image/jpeg"/>
  <Override PartName="/ppt/media/image14.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3" r:id="rId2"/>
    <p:sldId id="306" r:id="rId3"/>
    <p:sldId id="257" r:id="rId4"/>
    <p:sldId id="307" r:id="rId5"/>
    <p:sldId id="308" r:id="rId6"/>
    <p:sldId id="309" r:id="rId7"/>
    <p:sldId id="310" r:id="rId8"/>
    <p:sldId id="313" r:id="rId9"/>
    <p:sldId id="314" r:id="rId10"/>
    <p:sldId id="315" r:id="rId11"/>
    <p:sldId id="316" r:id="rId12"/>
    <p:sldId id="318" r:id="rId13"/>
    <p:sldId id="31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68A6"/>
    <a:srgbClr val="A8B40D"/>
    <a:srgbClr val="DF632C"/>
    <a:srgbClr val="0CC3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24" autoAdjust="0"/>
    <p:restoredTop sz="94660"/>
  </p:normalViewPr>
  <p:slideViewPr>
    <p:cSldViewPr snapToGrid="0">
      <p:cViewPr>
        <p:scale>
          <a:sx n="75" d="100"/>
          <a:sy n="75" d="100"/>
        </p:scale>
        <p:origin x="79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34919EAF-096B-444F-8D98-3D9D60CCB69D}" type="datetimeFigureOut">
              <a:rPr lang="en-ZA" smtClean="0"/>
              <a:t>2016/03/14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3468450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34919EAF-096B-444F-8D98-3D9D60CCB69D}" type="datetimeFigureOut">
              <a:rPr lang="en-ZA" smtClean="0"/>
              <a:t>2016/03/14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3938488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34919EAF-096B-444F-8D98-3D9D60CCB69D}" type="datetimeFigureOut">
              <a:rPr lang="en-ZA" smtClean="0"/>
              <a:t>2016/03/14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707000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34919EAF-096B-444F-8D98-3D9D60CCB69D}" type="datetimeFigureOut">
              <a:rPr lang="en-ZA" smtClean="0"/>
              <a:t>2016/03/14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1856021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919EAF-096B-444F-8D98-3D9D60CCB69D}" type="datetimeFigureOut">
              <a:rPr lang="en-ZA" smtClean="0"/>
              <a:t>2016/03/14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3004463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34919EAF-096B-444F-8D98-3D9D60CCB69D}" type="datetimeFigureOut">
              <a:rPr lang="en-ZA" smtClean="0"/>
              <a:t>2016/03/14</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2345814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34919EAF-096B-444F-8D98-3D9D60CCB69D}" type="datetimeFigureOut">
              <a:rPr lang="en-ZA" smtClean="0"/>
              <a:t>2016/03/14</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3249935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34919EAF-096B-444F-8D98-3D9D60CCB69D}" type="datetimeFigureOut">
              <a:rPr lang="en-ZA" smtClean="0"/>
              <a:t>2016/03/14</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514352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919EAF-096B-444F-8D98-3D9D60CCB69D}" type="datetimeFigureOut">
              <a:rPr lang="en-ZA" smtClean="0"/>
              <a:t>2016/03/14</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577354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919EAF-096B-444F-8D98-3D9D60CCB69D}" type="datetimeFigureOut">
              <a:rPr lang="en-ZA" smtClean="0"/>
              <a:t>2016/03/14</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3718345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919EAF-096B-444F-8D98-3D9D60CCB69D}" type="datetimeFigureOut">
              <a:rPr lang="en-ZA" smtClean="0"/>
              <a:t>2016/03/14</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E7256FB-EA88-4B4D-9381-3663AD0C5249}" type="slidenum">
              <a:rPr lang="en-ZA" smtClean="0"/>
              <a:t>‹#›</a:t>
            </a:fld>
            <a:endParaRPr lang="en-ZA"/>
          </a:p>
        </p:txBody>
      </p:sp>
    </p:spTree>
    <p:extLst>
      <p:ext uri="{BB962C8B-B14F-4D97-AF65-F5344CB8AC3E}">
        <p14:creationId xmlns:p14="http://schemas.microsoft.com/office/powerpoint/2010/main" val="1767742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919EAF-096B-444F-8D98-3D9D60CCB69D}" type="datetimeFigureOut">
              <a:rPr lang="en-ZA" smtClean="0"/>
              <a:t>2016/03/14</a:t>
            </a:fld>
            <a:endParaRPr lang="en-Z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7256FB-EA88-4B4D-9381-3663AD0C5249}" type="slidenum">
              <a:rPr lang="en-ZA" smtClean="0"/>
              <a:t>‹#›</a:t>
            </a:fld>
            <a:endParaRPr lang="en-ZA"/>
          </a:p>
        </p:txBody>
      </p:sp>
    </p:spTree>
    <p:extLst>
      <p:ext uri="{BB962C8B-B14F-4D97-AF65-F5344CB8AC3E}">
        <p14:creationId xmlns:p14="http://schemas.microsoft.com/office/powerpoint/2010/main" val="23041193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100"/>
            <a:ext cx="12197661" cy="64909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16191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9390"/>
            <a:ext cx="2701702" cy="974561"/>
          </a:xfrm>
          <a:prstGeom prst="rect">
            <a:avLst/>
          </a:prstGeom>
        </p:spPr>
      </p:pic>
      <p:sp>
        <p:nvSpPr>
          <p:cNvPr id="10" name="TextBox 9"/>
          <p:cNvSpPr txBox="1"/>
          <p:nvPr/>
        </p:nvSpPr>
        <p:spPr>
          <a:xfrm>
            <a:off x="6907163" y="3817963"/>
            <a:ext cx="4723216" cy="461665"/>
          </a:xfrm>
          <a:prstGeom prst="rect">
            <a:avLst/>
          </a:prstGeom>
          <a:noFill/>
        </p:spPr>
        <p:txBody>
          <a:bodyPr wrap="none" rtlCol="0">
            <a:spAutoFit/>
          </a:bodyPr>
          <a:lstStyle/>
          <a:p>
            <a:pPr algn="r"/>
            <a:r>
              <a:rPr lang="en-ZA" sz="2400" dirty="0">
                <a:solidFill>
                  <a:schemeClr val="accent1"/>
                </a:solidFill>
              </a:rPr>
              <a:t>How to unlock multiple </a:t>
            </a:r>
            <a:r>
              <a:rPr lang="en-ZA" sz="2400" dirty="0" smtClean="0">
                <a:solidFill>
                  <a:schemeClr val="accent1"/>
                </a:solidFill>
              </a:rPr>
              <a:t>Job Profiles?</a:t>
            </a:r>
            <a:endParaRPr lang="en-ZA" sz="2400" dirty="0">
              <a:solidFill>
                <a:schemeClr val="accent1"/>
              </a:solidFill>
            </a:endParaRPr>
          </a:p>
        </p:txBody>
      </p:sp>
      <p:sp>
        <p:nvSpPr>
          <p:cNvPr id="11" name="Oval 10"/>
          <p:cNvSpPr/>
          <p:nvPr/>
        </p:nvSpPr>
        <p:spPr>
          <a:xfrm>
            <a:off x="11617280" y="3799455"/>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2</a:t>
            </a:r>
            <a:endParaRPr lang="en-ZA" dirty="0"/>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91403" y="1799658"/>
            <a:ext cx="3997787" cy="495760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55123" y="1419995"/>
            <a:ext cx="11844955" cy="646331"/>
          </a:xfrm>
          <a:prstGeom prst="rect">
            <a:avLst/>
          </a:prstGeom>
          <a:noFill/>
        </p:spPr>
        <p:txBody>
          <a:bodyPr wrap="square" rtlCol="0">
            <a:spAutoFit/>
          </a:bodyPr>
          <a:lstStyle/>
          <a:p>
            <a:r>
              <a:rPr lang="en-ZA" sz="3600" dirty="0" smtClean="0">
                <a:solidFill>
                  <a:schemeClr val="accent1"/>
                </a:solidFill>
              </a:rPr>
              <a:t>Job Profiler Module </a:t>
            </a:r>
            <a:r>
              <a:rPr lang="en-ZA" sz="3600" dirty="0" smtClean="0">
                <a:solidFill>
                  <a:schemeClr val="accent1"/>
                </a:solidFill>
              </a:rPr>
              <a:t>– </a:t>
            </a:r>
            <a:r>
              <a:rPr lang="en-ZA" sz="3600" dirty="0" smtClean="0">
                <a:solidFill>
                  <a:schemeClr val="accent1"/>
                </a:solidFill>
              </a:rPr>
              <a:t>Job Profile Administrator</a:t>
            </a:r>
            <a:endParaRPr lang="en-ZA" sz="3600" dirty="0">
              <a:solidFill>
                <a:schemeClr val="accent1"/>
              </a:solidFill>
            </a:endParaRPr>
          </a:p>
        </p:txBody>
      </p:sp>
      <p:sp>
        <p:nvSpPr>
          <p:cNvPr id="14" name="TextBox 13"/>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17" name="TextBox 16"/>
          <p:cNvSpPr txBox="1"/>
          <p:nvPr/>
        </p:nvSpPr>
        <p:spPr>
          <a:xfrm>
            <a:off x="7902028" y="3287784"/>
            <a:ext cx="3713324" cy="461665"/>
          </a:xfrm>
          <a:prstGeom prst="rect">
            <a:avLst/>
          </a:prstGeom>
          <a:noFill/>
        </p:spPr>
        <p:txBody>
          <a:bodyPr wrap="none" rtlCol="0">
            <a:spAutoFit/>
          </a:bodyPr>
          <a:lstStyle/>
          <a:p>
            <a:pPr algn="r"/>
            <a:r>
              <a:rPr lang="en-ZA" sz="2400" dirty="0" smtClean="0">
                <a:solidFill>
                  <a:schemeClr val="accent1"/>
                </a:solidFill>
              </a:rPr>
              <a:t>How to </a:t>
            </a:r>
            <a:r>
              <a:rPr lang="en-ZA" sz="2400" dirty="0">
                <a:solidFill>
                  <a:schemeClr val="accent1"/>
                </a:solidFill>
              </a:rPr>
              <a:t>u</a:t>
            </a:r>
            <a:r>
              <a:rPr lang="en-ZA" sz="2400" dirty="0" smtClean="0">
                <a:solidFill>
                  <a:schemeClr val="accent1"/>
                </a:solidFill>
              </a:rPr>
              <a:t>nlock a Job Profile?</a:t>
            </a:r>
            <a:endParaRPr lang="en-ZA" sz="2400" dirty="0">
              <a:solidFill>
                <a:schemeClr val="accent1"/>
              </a:solidFill>
            </a:endParaRPr>
          </a:p>
        </p:txBody>
      </p:sp>
      <p:sp>
        <p:nvSpPr>
          <p:cNvPr id="18" name="Oval 17"/>
          <p:cNvSpPr/>
          <p:nvPr/>
        </p:nvSpPr>
        <p:spPr>
          <a:xfrm>
            <a:off x="11602253" y="3269276"/>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a:t>1</a:t>
            </a:r>
          </a:p>
        </p:txBody>
      </p:sp>
    </p:spTree>
    <p:extLst>
      <p:ext uri="{BB962C8B-B14F-4D97-AF65-F5344CB8AC3E}">
        <p14:creationId xmlns:p14="http://schemas.microsoft.com/office/powerpoint/2010/main" val="20877035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6906295" y="66462"/>
            <a:ext cx="4723216" cy="461665"/>
          </a:xfrm>
          <a:prstGeom prst="rect">
            <a:avLst/>
          </a:prstGeom>
          <a:noFill/>
        </p:spPr>
        <p:txBody>
          <a:bodyPr wrap="none" rtlCol="0">
            <a:spAutoFit/>
          </a:bodyPr>
          <a:lstStyle/>
          <a:p>
            <a:pPr algn="r"/>
            <a:r>
              <a:rPr lang="en-ZA" sz="2400" dirty="0">
                <a:solidFill>
                  <a:schemeClr val="accent1"/>
                </a:solidFill>
              </a:rPr>
              <a:t>How to unlock multiple Job Profiles?</a:t>
            </a: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2</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20" name="TextBox 19"/>
          <p:cNvSpPr txBox="1"/>
          <p:nvPr/>
        </p:nvSpPr>
        <p:spPr>
          <a:xfrm>
            <a:off x="2252325" y="1773561"/>
            <a:ext cx="8870057" cy="2308324"/>
          </a:xfrm>
          <a:prstGeom prst="rect">
            <a:avLst/>
          </a:prstGeom>
          <a:noFill/>
        </p:spPr>
        <p:txBody>
          <a:bodyPr wrap="square" rtlCol="0">
            <a:spAutoFit/>
          </a:bodyPr>
          <a:lstStyle/>
          <a:p>
            <a:r>
              <a:rPr lang="en-ZA" b="1" dirty="0" smtClean="0"/>
              <a:t>Step 2 </a:t>
            </a:r>
            <a:r>
              <a:rPr lang="en-ZA" dirty="0" smtClean="0"/>
              <a:t>–Options available for </a:t>
            </a:r>
            <a:r>
              <a:rPr lang="en-ZA" dirty="0"/>
              <a:t>selection from </a:t>
            </a:r>
            <a:r>
              <a:rPr lang="en-ZA" dirty="0" smtClean="0"/>
              <a:t>the Administration menu</a:t>
            </a:r>
            <a:r>
              <a:rPr lang="en-ZA" dirty="0" smtClean="0"/>
              <a:t>:</a:t>
            </a:r>
          </a:p>
          <a:p>
            <a:endParaRPr lang="en-ZA" dirty="0" smtClean="0"/>
          </a:p>
          <a:p>
            <a:pPr marL="285750" indent="-285750">
              <a:buFont typeface="Arial" panose="020B0604020202020204" pitchFamily="34" charset="0"/>
              <a:buChar char="•"/>
            </a:pPr>
            <a:r>
              <a:rPr lang="en-ZA" dirty="0" smtClean="0"/>
              <a:t>Configuration</a:t>
            </a:r>
          </a:p>
          <a:p>
            <a:pPr marL="285750" indent="-285750">
              <a:buFont typeface="Arial" panose="020B0604020202020204" pitchFamily="34" charset="0"/>
              <a:buChar char="•"/>
            </a:pPr>
            <a:r>
              <a:rPr lang="en-ZA" dirty="0" smtClean="0"/>
              <a:t>Reports</a:t>
            </a:r>
          </a:p>
          <a:p>
            <a:pPr marL="285750" indent="-285750">
              <a:buFont typeface="Arial" panose="020B0604020202020204" pitchFamily="34" charset="0"/>
              <a:buChar char="•"/>
            </a:pPr>
            <a:r>
              <a:rPr lang="en-ZA" dirty="0" smtClean="0"/>
              <a:t>Library Administration</a:t>
            </a:r>
          </a:p>
          <a:p>
            <a:pPr marL="285750" indent="-285750">
              <a:buFont typeface="Arial" panose="020B0604020202020204" pitchFamily="34" charset="0"/>
              <a:buChar char="•"/>
            </a:pPr>
            <a:r>
              <a:rPr lang="en-ZA" dirty="0" smtClean="0"/>
              <a:t>Select Existing</a:t>
            </a:r>
          </a:p>
          <a:p>
            <a:endParaRPr lang="en-ZA" dirty="0"/>
          </a:p>
          <a:p>
            <a:r>
              <a:rPr lang="en-ZA" dirty="0" smtClean="0"/>
              <a:t>Select Configuration in order to expand the menu item.</a:t>
            </a:r>
            <a:endParaRPr lang="en-ZA" dirty="0"/>
          </a:p>
        </p:txBody>
      </p:sp>
      <p:pic>
        <p:nvPicPr>
          <p:cNvPr id="3" name="Picture 2"/>
          <p:cNvPicPr>
            <a:picLocks noChangeAspect="1"/>
          </p:cNvPicPr>
          <p:nvPr/>
        </p:nvPicPr>
        <p:blipFill>
          <a:blip r:embed="rId4"/>
          <a:stretch>
            <a:fillRect/>
          </a:stretch>
        </p:blipFill>
        <p:spPr>
          <a:xfrm>
            <a:off x="445797" y="1392331"/>
            <a:ext cx="1581150" cy="4343400"/>
          </a:xfrm>
          <a:prstGeom prst="rect">
            <a:avLst/>
          </a:prstGeom>
          <a:ln>
            <a:solidFill>
              <a:srgbClr val="1A68A6"/>
            </a:solidFill>
          </a:ln>
        </p:spPr>
      </p:pic>
      <p:sp>
        <p:nvSpPr>
          <p:cNvPr id="12" name="Rounded Rectangle 11"/>
          <p:cNvSpPr/>
          <p:nvPr/>
        </p:nvSpPr>
        <p:spPr>
          <a:xfrm>
            <a:off x="490871" y="3207908"/>
            <a:ext cx="998113" cy="217873"/>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Rounded Rectangle 13"/>
          <p:cNvSpPr/>
          <p:nvPr/>
        </p:nvSpPr>
        <p:spPr>
          <a:xfrm>
            <a:off x="827468" y="3786388"/>
            <a:ext cx="998113" cy="217873"/>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5" name="TextBox 14"/>
          <p:cNvSpPr txBox="1"/>
          <p:nvPr/>
        </p:nvSpPr>
        <p:spPr>
          <a:xfrm>
            <a:off x="2323038" y="4332958"/>
            <a:ext cx="4563552" cy="369332"/>
          </a:xfrm>
          <a:prstGeom prst="rect">
            <a:avLst/>
          </a:prstGeom>
          <a:noFill/>
        </p:spPr>
        <p:txBody>
          <a:bodyPr wrap="square" rtlCol="0">
            <a:spAutoFit/>
          </a:bodyPr>
          <a:lstStyle/>
          <a:p>
            <a:r>
              <a:rPr lang="en-ZA" b="1" dirty="0" smtClean="0"/>
              <a:t>Step 3 </a:t>
            </a:r>
            <a:r>
              <a:rPr lang="en-ZA" dirty="0" smtClean="0"/>
              <a:t>– Select Locked Profiles from the menu.</a:t>
            </a:r>
            <a:endParaRPr lang="en-ZA" dirty="0"/>
          </a:p>
        </p:txBody>
      </p:sp>
    </p:spTree>
    <p:extLst>
      <p:ext uri="{BB962C8B-B14F-4D97-AF65-F5344CB8AC3E}">
        <p14:creationId xmlns:p14="http://schemas.microsoft.com/office/powerpoint/2010/main" val="21326238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6906295" y="66462"/>
            <a:ext cx="4723216" cy="461665"/>
          </a:xfrm>
          <a:prstGeom prst="rect">
            <a:avLst/>
          </a:prstGeom>
          <a:noFill/>
        </p:spPr>
        <p:txBody>
          <a:bodyPr wrap="none" rtlCol="0">
            <a:spAutoFit/>
          </a:bodyPr>
          <a:lstStyle/>
          <a:p>
            <a:pPr algn="r"/>
            <a:r>
              <a:rPr lang="en-ZA" sz="2400" dirty="0">
                <a:solidFill>
                  <a:schemeClr val="accent1"/>
                </a:solidFill>
              </a:rPr>
              <a:t>How to unlock multiple Job Profiles?</a:t>
            </a: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2</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20" name="TextBox 19"/>
          <p:cNvSpPr txBox="1"/>
          <p:nvPr/>
        </p:nvSpPr>
        <p:spPr>
          <a:xfrm>
            <a:off x="7360910" y="1717788"/>
            <a:ext cx="3580327" cy="923330"/>
          </a:xfrm>
          <a:prstGeom prst="rect">
            <a:avLst/>
          </a:prstGeom>
          <a:noFill/>
        </p:spPr>
        <p:txBody>
          <a:bodyPr wrap="square" rtlCol="0">
            <a:spAutoFit/>
          </a:bodyPr>
          <a:lstStyle/>
          <a:p>
            <a:r>
              <a:rPr lang="en-ZA" b="1" dirty="0" smtClean="0"/>
              <a:t>Step 4 </a:t>
            </a:r>
            <a:r>
              <a:rPr lang="en-ZA" dirty="0" smtClean="0"/>
              <a:t>– The Locked Job Profiles list will open</a:t>
            </a:r>
            <a:r>
              <a:rPr lang="en-ZA" dirty="0"/>
              <a:t>. </a:t>
            </a:r>
            <a:r>
              <a:rPr lang="en-ZA" dirty="0" smtClean="0"/>
              <a:t>Enter details </a:t>
            </a:r>
            <a:r>
              <a:rPr lang="en-ZA" dirty="0"/>
              <a:t>of the </a:t>
            </a:r>
            <a:r>
              <a:rPr lang="en-ZA" dirty="0" smtClean="0"/>
              <a:t>positions </a:t>
            </a:r>
            <a:r>
              <a:rPr lang="en-ZA" dirty="0"/>
              <a:t>that you want to </a:t>
            </a:r>
            <a:r>
              <a:rPr lang="en-ZA" dirty="0" smtClean="0"/>
              <a:t>unlock.</a:t>
            </a:r>
            <a:endParaRPr lang="en-ZA" dirty="0"/>
          </a:p>
        </p:txBody>
      </p:sp>
      <p:pic>
        <p:nvPicPr>
          <p:cNvPr id="6" name="Picture 5"/>
          <p:cNvPicPr>
            <a:picLocks noChangeAspect="1"/>
          </p:cNvPicPr>
          <p:nvPr/>
        </p:nvPicPr>
        <p:blipFill>
          <a:blip r:embed="rId4"/>
          <a:stretch>
            <a:fillRect/>
          </a:stretch>
        </p:blipFill>
        <p:spPr>
          <a:xfrm>
            <a:off x="200227" y="966996"/>
            <a:ext cx="6970940" cy="4114516"/>
          </a:xfrm>
          <a:prstGeom prst="rect">
            <a:avLst/>
          </a:prstGeom>
          <a:ln>
            <a:solidFill>
              <a:srgbClr val="1A68A6"/>
            </a:solidFill>
          </a:ln>
        </p:spPr>
      </p:pic>
      <p:cxnSp>
        <p:nvCxnSpPr>
          <p:cNvPr id="16" name="Straight Arrow Connector 15"/>
          <p:cNvCxnSpPr/>
          <p:nvPr/>
        </p:nvCxnSpPr>
        <p:spPr>
          <a:xfrm flipH="1">
            <a:off x="2572336" y="2324100"/>
            <a:ext cx="4598831" cy="13113"/>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896893" y="2179453"/>
            <a:ext cx="1485699" cy="323267"/>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2" name="Rounded Rectangle 21"/>
          <p:cNvSpPr/>
          <p:nvPr/>
        </p:nvSpPr>
        <p:spPr>
          <a:xfrm>
            <a:off x="266700" y="2990349"/>
            <a:ext cx="678180" cy="293871"/>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3" name="TextBox 22"/>
          <p:cNvSpPr txBox="1"/>
          <p:nvPr/>
        </p:nvSpPr>
        <p:spPr>
          <a:xfrm>
            <a:off x="7360910" y="2964934"/>
            <a:ext cx="3335629" cy="369332"/>
          </a:xfrm>
          <a:prstGeom prst="rect">
            <a:avLst/>
          </a:prstGeom>
          <a:noFill/>
        </p:spPr>
        <p:txBody>
          <a:bodyPr wrap="square" rtlCol="0">
            <a:spAutoFit/>
          </a:bodyPr>
          <a:lstStyle/>
          <a:p>
            <a:r>
              <a:rPr lang="en-ZA" b="1" dirty="0" smtClean="0"/>
              <a:t>Step </a:t>
            </a:r>
            <a:r>
              <a:rPr lang="en-ZA" b="1" dirty="0" smtClean="0"/>
              <a:t>5 </a:t>
            </a:r>
            <a:r>
              <a:rPr lang="en-ZA" dirty="0" smtClean="0"/>
              <a:t>– </a:t>
            </a:r>
            <a:r>
              <a:rPr lang="en-ZA" dirty="0" smtClean="0"/>
              <a:t>Click the search button.</a:t>
            </a:r>
            <a:endParaRPr lang="en-ZA" dirty="0"/>
          </a:p>
        </p:txBody>
      </p:sp>
      <p:cxnSp>
        <p:nvCxnSpPr>
          <p:cNvPr id="24" name="Straight Arrow Connector 23"/>
          <p:cNvCxnSpPr/>
          <p:nvPr/>
        </p:nvCxnSpPr>
        <p:spPr>
          <a:xfrm flipH="1" flipV="1">
            <a:off x="1233297" y="3121271"/>
            <a:ext cx="5937870" cy="28329"/>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360910" y="3694317"/>
            <a:ext cx="3335629" cy="923330"/>
          </a:xfrm>
          <a:prstGeom prst="rect">
            <a:avLst/>
          </a:prstGeom>
          <a:noFill/>
        </p:spPr>
        <p:txBody>
          <a:bodyPr wrap="square" rtlCol="0">
            <a:spAutoFit/>
          </a:bodyPr>
          <a:lstStyle/>
          <a:p>
            <a:r>
              <a:rPr lang="en-ZA" b="1" dirty="0" smtClean="0"/>
              <a:t>Step </a:t>
            </a:r>
            <a:r>
              <a:rPr lang="en-ZA" b="1" dirty="0"/>
              <a:t>6</a:t>
            </a:r>
            <a:r>
              <a:rPr lang="en-ZA" b="1" dirty="0" smtClean="0"/>
              <a:t> </a:t>
            </a:r>
            <a:r>
              <a:rPr lang="en-ZA" dirty="0" smtClean="0"/>
              <a:t>– </a:t>
            </a:r>
            <a:r>
              <a:rPr lang="en-ZA" dirty="0" smtClean="0"/>
              <a:t>Select the check boxes next to the job profiles that you want to unlock</a:t>
            </a:r>
            <a:r>
              <a:rPr lang="en-ZA" dirty="0" smtClean="0"/>
              <a:t>.</a:t>
            </a:r>
            <a:endParaRPr lang="en-ZA" dirty="0"/>
          </a:p>
        </p:txBody>
      </p:sp>
      <p:sp>
        <p:nvSpPr>
          <p:cNvPr id="27" name="Rounded Rectangle 26"/>
          <p:cNvSpPr/>
          <p:nvPr/>
        </p:nvSpPr>
        <p:spPr>
          <a:xfrm>
            <a:off x="6440615" y="3786734"/>
            <a:ext cx="226885" cy="493023"/>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8" name="Rounded Rectangle 27"/>
          <p:cNvSpPr/>
          <p:nvPr/>
        </p:nvSpPr>
        <p:spPr>
          <a:xfrm>
            <a:off x="242888" y="4784181"/>
            <a:ext cx="940593" cy="274473"/>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9" name="TextBox 28"/>
          <p:cNvSpPr txBox="1"/>
          <p:nvPr/>
        </p:nvSpPr>
        <p:spPr>
          <a:xfrm>
            <a:off x="7294437" y="4732225"/>
            <a:ext cx="4008563" cy="369332"/>
          </a:xfrm>
          <a:prstGeom prst="rect">
            <a:avLst/>
          </a:prstGeom>
          <a:noFill/>
        </p:spPr>
        <p:txBody>
          <a:bodyPr wrap="square" rtlCol="0">
            <a:spAutoFit/>
          </a:bodyPr>
          <a:lstStyle/>
          <a:p>
            <a:r>
              <a:rPr lang="en-ZA" b="1" dirty="0" smtClean="0"/>
              <a:t>Step </a:t>
            </a:r>
            <a:r>
              <a:rPr lang="en-ZA" b="1" dirty="0"/>
              <a:t>7</a:t>
            </a:r>
            <a:r>
              <a:rPr lang="en-ZA" b="1" dirty="0" smtClean="0"/>
              <a:t> </a:t>
            </a:r>
            <a:r>
              <a:rPr lang="en-ZA" dirty="0" smtClean="0"/>
              <a:t>– </a:t>
            </a:r>
            <a:r>
              <a:rPr lang="en-ZA" dirty="0" smtClean="0"/>
              <a:t>Click the Unlock </a:t>
            </a:r>
            <a:r>
              <a:rPr lang="en-ZA" dirty="0"/>
              <a:t>P</a:t>
            </a:r>
            <a:r>
              <a:rPr lang="en-ZA" dirty="0" smtClean="0"/>
              <a:t>rofiles button.</a:t>
            </a:r>
            <a:endParaRPr lang="en-ZA" dirty="0"/>
          </a:p>
        </p:txBody>
      </p:sp>
      <p:cxnSp>
        <p:nvCxnSpPr>
          <p:cNvPr id="30" name="Straight Arrow Connector 29"/>
          <p:cNvCxnSpPr/>
          <p:nvPr/>
        </p:nvCxnSpPr>
        <p:spPr>
          <a:xfrm flipH="1" flipV="1">
            <a:off x="1306751" y="4916891"/>
            <a:ext cx="5797943" cy="1"/>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47511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80975" y="1264329"/>
            <a:ext cx="8079631" cy="4800144"/>
          </a:xfrm>
          <a:prstGeom prst="rect">
            <a:avLst/>
          </a:prstGeom>
          <a:ln>
            <a:solidFill>
              <a:srgbClr val="1A68A6"/>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6906295" y="66462"/>
            <a:ext cx="4723216" cy="461665"/>
          </a:xfrm>
          <a:prstGeom prst="rect">
            <a:avLst/>
          </a:prstGeom>
          <a:noFill/>
        </p:spPr>
        <p:txBody>
          <a:bodyPr wrap="none" rtlCol="0">
            <a:spAutoFit/>
          </a:bodyPr>
          <a:lstStyle/>
          <a:p>
            <a:pPr algn="r"/>
            <a:r>
              <a:rPr lang="en-ZA" sz="2400" dirty="0">
                <a:solidFill>
                  <a:schemeClr val="accent1"/>
                </a:solidFill>
              </a:rPr>
              <a:t>How to unlock multiple Job Profiles?</a:t>
            </a: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2</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20" name="TextBox 19"/>
          <p:cNvSpPr txBox="1"/>
          <p:nvPr/>
        </p:nvSpPr>
        <p:spPr>
          <a:xfrm>
            <a:off x="8386719" y="2577070"/>
            <a:ext cx="3004294" cy="1477328"/>
          </a:xfrm>
          <a:prstGeom prst="rect">
            <a:avLst/>
          </a:prstGeom>
          <a:noFill/>
        </p:spPr>
        <p:txBody>
          <a:bodyPr wrap="square" rtlCol="0">
            <a:spAutoFit/>
          </a:bodyPr>
          <a:lstStyle/>
          <a:p>
            <a:r>
              <a:rPr lang="en-ZA" b="1" dirty="0" smtClean="0"/>
              <a:t>Step 8 </a:t>
            </a:r>
            <a:r>
              <a:rPr lang="en-ZA" dirty="0" smtClean="0"/>
              <a:t>– You will be prompted to confirm that you want to unlock the selected profiles. Click the OK button if you are satisfied with you selection.</a:t>
            </a:r>
            <a:endParaRPr lang="en-ZA" dirty="0"/>
          </a:p>
        </p:txBody>
      </p:sp>
      <p:sp>
        <p:nvSpPr>
          <p:cNvPr id="17" name="Rounded Rectangle 16"/>
          <p:cNvSpPr/>
          <p:nvPr/>
        </p:nvSpPr>
        <p:spPr>
          <a:xfrm>
            <a:off x="3906794" y="3315734"/>
            <a:ext cx="754106" cy="323267"/>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0023165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7022" y="1167846"/>
            <a:ext cx="8477250" cy="4295775"/>
          </a:xfrm>
          <a:prstGeom prst="rect">
            <a:avLst/>
          </a:prstGeom>
          <a:ln>
            <a:solidFill>
              <a:srgbClr val="1A68A6"/>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6906295" y="66462"/>
            <a:ext cx="4723216" cy="461665"/>
          </a:xfrm>
          <a:prstGeom prst="rect">
            <a:avLst/>
          </a:prstGeom>
          <a:noFill/>
        </p:spPr>
        <p:txBody>
          <a:bodyPr wrap="none" rtlCol="0">
            <a:spAutoFit/>
          </a:bodyPr>
          <a:lstStyle/>
          <a:p>
            <a:pPr algn="r"/>
            <a:r>
              <a:rPr lang="en-ZA" sz="2400" dirty="0">
                <a:solidFill>
                  <a:schemeClr val="accent1"/>
                </a:solidFill>
              </a:rPr>
              <a:t>How to unlock multiple Job Profiles?</a:t>
            </a: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2</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20" name="TextBox 19"/>
          <p:cNvSpPr txBox="1"/>
          <p:nvPr/>
        </p:nvSpPr>
        <p:spPr>
          <a:xfrm>
            <a:off x="9080500" y="2878298"/>
            <a:ext cx="2973794" cy="2585323"/>
          </a:xfrm>
          <a:prstGeom prst="rect">
            <a:avLst/>
          </a:prstGeom>
          <a:noFill/>
        </p:spPr>
        <p:txBody>
          <a:bodyPr wrap="square" rtlCol="0">
            <a:spAutoFit/>
          </a:bodyPr>
          <a:lstStyle/>
          <a:p>
            <a:r>
              <a:rPr lang="en-ZA" b="1" dirty="0" smtClean="0"/>
              <a:t>Take Note:</a:t>
            </a:r>
          </a:p>
          <a:p>
            <a:endParaRPr lang="en-ZA" dirty="0"/>
          </a:p>
          <a:p>
            <a:r>
              <a:rPr lang="en-ZA" dirty="0" smtClean="0"/>
              <a:t>Once OK is selected, the Job Profiles will be removed from the Locked Job Profiles List. The Status of these profiles will be displayed as  Not Locked on the Job Profile List screen.</a:t>
            </a:r>
            <a:endParaRPr lang="en-ZA" dirty="0"/>
          </a:p>
        </p:txBody>
      </p:sp>
      <p:sp>
        <p:nvSpPr>
          <p:cNvPr id="25" name="Rounded Rectangle 24"/>
          <p:cNvSpPr/>
          <p:nvPr/>
        </p:nvSpPr>
        <p:spPr>
          <a:xfrm>
            <a:off x="502422" y="4150006"/>
            <a:ext cx="8387578" cy="802994"/>
          </a:xfrm>
          <a:prstGeom prst="roundRect">
            <a:avLst/>
          </a:prstGeom>
          <a:noFill/>
          <a:ln w="38100">
            <a:solidFill>
              <a:srgbClr val="A8B4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2909564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100"/>
            <a:ext cx="12197661" cy="64909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16191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9390"/>
            <a:ext cx="2701702" cy="974561"/>
          </a:xfrm>
          <a:prstGeom prst="rect">
            <a:avLst/>
          </a:prstGeom>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91403" y="1799658"/>
            <a:ext cx="3997787" cy="495760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465194" y="1419995"/>
            <a:ext cx="5434884" cy="646331"/>
          </a:xfrm>
          <a:prstGeom prst="rect">
            <a:avLst/>
          </a:prstGeom>
          <a:noFill/>
        </p:spPr>
        <p:txBody>
          <a:bodyPr wrap="square" rtlCol="0">
            <a:spAutoFit/>
          </a:bodyPr>
          <a:lstStyle/>
          <a:p>
            <a:r>
              <a:rPr lang="en-ZA" sz="3600" dirty="0">
                <a:solidFill>
                  <a:schemeClr val="accent1"/>
                </a:solidFill>
              </a:rPr>
              <a:t>How to unlock a Job Profile?</a:t>
            </a:r>
            <a:endParaRPr lang="en-ZA" sz="3600" dirty="0">
              <a:solidFill>
                <a:schemeClr val="accent1"/>
              </a:solidFill>
            </a:endParaRPr>
          </a:p>
        </p:txBody>
      </p:sp>
      <p:sp>
        <p:nvSpPr>
          <p:cNvPr id="14" name="TextBox 13"/>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Tree>
    <p:extLst>
      <p:ext uri="{BB962C8B-B14F-4D97-AF65-F5344CB8AC3E}">
        <p14:creationId xmlns:p14="http://schemas.microsoft.com/office/powerpoint/2010/main" val="9059174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7916187" y="66462"/>
            <a:ext cx="3713324" cy="461665"/>
          </a:xfrm>
          <a:prstGeom prst="rect">
            <a:avLst/>
          </a:prstGeom>
          <a:noFill/>
        </p:spPr>
        <p:txBody>
          <a:bodyPr wrap="none" rtlCol="0">
            <a:spAutoFit/>
          </a:bodyPr>
          <a:lstStyle/>
          <a:p>
            <a:pPr algn="r"/>
            <a:r>
              <a:rPr lang="en-ZA" sz="2400" dirty="0">
                <a:solidFill>
                  <a:schemeClr val="accent1"/>
                </a:solidFill>
              </a:rPr>
              <a:t>How to unlock a Job Profile?</a:t>
            </a:r>
            <a:endParaRPr lang="en-ZA" sz="2400" dirty="0">
              <a:solidFill>
                <a:schemeClr val="accent1"/>
              </a:solidFill>
            </a:endParaRP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1</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6" name="TextBox 5"/>
          <p:cNvSpPr txBox="1"/>
          <p:nvPr/>
        </p:nvSpPr>
        <p:spPr>
          <a:xfrm>
            <a:off x="3725841" y="1241775"/>
            <a:ext cx="7182566" cy="646331"/>
          </a:xfrm>
          <a:prstGeom prst="rect">
            <a:avLst/>
          </a:prstGeom>
          <a:noFill/>
        </p:spPr>
        <p:txBody>
          <a:bodyPr wrap="square" rtlCol="0">
            <a:spAutoFit/>
          </a:bodyPr>
          <a:lstStyle/>
          <a:p>
            <a:r>
              <a:rPr lang="en-ZA" b="1" dirty="0" smtClean="0"/>
              <a:t>Step 1 </a:t>
            </a:r>
            <a:r>
              <a:rPr lang="en-ZA" dirty="0" smtClean="0"/>
              <a:t>– </a:t>
            </a:r>
            <a:r>
              <a:rPr lang="en-ZA" dirty="0" smtClean="0"/>
              <a:t>On the LMS portal, from the Administration menu select System Administration. </a:t>
            </a:r>
            <a:endParaRPr lang="en-ZA" dirty="0"/>
          </a:p>
        </p:txBody>
      </p:sp>
      <p:cxnSp>
        <p:nvCxnSpPr>
          <p:cNvPr id="16" name="Straight Arrow Connector 15"/>
          <p:cNvCxnSpPr/>
          <p:nvPr/>
        </p:nvCxnSpPr>
        <p:spPr>
          <a:xfrm flipH="1">
            <a:off x="2482828" y="1431048"/>
            <a:ext cx="1243012" cy="0"/>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a:stretch>
            <a:fillRect/>
          </a:stretch>
        </p:blipFill>
        <p:spPr>
          <a:xfrm>
            <a:off x="124898" y="814596"/>
            <a:ext cx="2247900" cy="1752600"/>
          </a:xfrm>
          <a:prstGeom prst="rect">
            <a:avLst/>
          </a:prstGeom>
          <a:ln>
            <a:solidFill>
              <a:schemeClr val="accent1"/>
            </a:solidFill>
          </a:ln>
        </p:spPr>
      </p:pic>
      <p:sp>
        <p:nvSpPr>
          <p:cNvPr id="4" name="Rounded Rectangle 3"/>
          <p:cNvSpPr/>
          <p:nvPr/>
        </p:nvSpPr>
        <p:spPr>
          <a:xfrm>
            <a:off x="186661" y="1290657"/>
            <a:ext cx="2173257" cy="320450"/>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7" name="Picture 6"/>
          <p:cNvPicPr>
            <a:picLocks noChangeAspect="1"/>
          </p:cNvPicPr>
          <p:nvPr/>
        </p:nvPicPr>
        <p:blipFill>
          <a:blip r:embed="rId5"/>
          <a:stretch>
            <a:fillRect/>
          </a:stretch>
        </p:blipFill>
        <p:spPr>
          <a:xfrm>
            <a:off x="186661" y="2876308"/>
            <a:ext cx="2991789" cy="3309598"/>
          </a:xfrm>
          <a:prstGeom prst="rect">
            <a:avLst/>
          </a:prstGeom>
          <a:ln>
            <a:solidFill>
              <a:schemeClr val="accent1"/>
            </a:solidFill>
          </a:ln>
        </p:spPr>
      </p:pic>
      <p:sp>
        <p:nvSpPr>
          <p:cNvPr id="18" name="Rounded Rectangle 17"/>
          <p:cNvSpPr/>
          <p:nvPr/>
        </p:nvSpPr>
        <p:spPr>
          <a:xfrm>
            <a:off x="2202287" y="5275884"/>
            <a:ext cx="976163" cy="329225"/>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p:cNvSpPr txBox="1"/>
          <p:nvPr/>
        </p:nvSpPr>
        <p:spPr>
          <a:xfrm>
            <a:off x="4640099" y="5235777"/>
            <a:ext cx="7414196" cy="646331"/>
          </a:xfrm>
          <a:prstGeom prst="rect">
            <a:avLst/>
          </a:prstGeom>
          <a:noFill/>
        </p:spPr>
        <p:txBody>
          <a:bodyPr wrap="square" rtlCol="0">
            <a:spAutoFit/>
          </a:bodyPr>
          <a:lstStyle/>
          <a:p>
            <a:r>
              <a:rPr lang="en-ZA" b="1" dirty="0" smtClean="0"/>
              <a:t>Step </a:t>
            </a:r>
            <a:r>
              <a:rPr lang="en-ZA" b="1" dirty="0" smtClean="0"/>
              <a:t>2 </a:t>
            </a:r>
            <a:r>
              <a:rPr lang="en-ZA" dirty="0" smtClean="0"/>
              <a:t>– </a:t>
            </a:r>
            <a:r>
              <a:rPr lang="en-ZA" dirty="0" smtClean="0"/>
              <a:t>On the </a:t>
            </a:r>
            <a:r>
              <a:rPr lang="en-ZA" dirty="0" smtClean="0"/>
              <a:t>System Administration landing page, </a:t>
            </a:r>
            <a:r>
              <a:rPr lang="en-ZA" dirty="0" smtClean="0"/>
              <a:t>select Job Management and click on Job Profiler, from the modules tab.</a:t>
            </a:r>
            <a:endParaRPr lang="en-ZA" dirty="0"/>
          </a:p>
        </p:txBody>
      </p:sp>
      <p:cxnSp>
        <p:nvCxnSpPr>
          <p:cNvPr id="20" name="Straight Arrow Connector 19"/>
          <p:cNvCxnSpPr/>
          <p:nvPr/>
        </p:nvCxnSpPr>
        <p:spPr>
          <a:xfrm flipH="1">
            <a:off x="3397086" y="5425050"/>
            <a:ext cx="1243012" cy="0"/>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173782" y="2863429"/>
            <a:ext cx="976163" cy="329225"/>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8659275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197831" y="933986"/>
            <a:ext cx="8220075" cy="4495800"/>
          </a:xfrm>
          <a:prstGeom prst="rect">
            <a:avLst/>
          </a:prstGeom>
          <a:ln>
            <a:solidFill>
              <a:srgbClr val="1A68A6"/>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7916187" y="66462"/>
            <a:ext cx="3713324" cy="461665"/>
          </a:xfrm>
          <a:prstGeom prst="rect">
            <a:avLst/>
          </a:prstGeom>
          <a:noFill/>
        </p:spPr>
        <p:txBody>
          <a:bodyPr wrap="none" rtlCol="0">
            <a:spAutoFit/>
          </a:bodyPr>
          <a:lstStyle/>
          <a:p>
            <a:pPr algn="r"/>
            <a:r>
              <a:rPr lang="en-ZA" sz="2400" dirty="0">
                <a:solidFill>
                  <a:schemeClr val="accent1"/>
                </a:solidFill>
              </a:rPr>
              <a:t>How to unlock a Job Profile?</a:t>
            </a:r>
            <a:endParaRPr lang="en-ZA" sz="2400" dirty="0">
              <a:solidFill>
                <a:schemeClr val="accent1"/>
              </a:solidFill>
            </a:endParaRP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1</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6" name="TextBox 5"/>
          <p:cNvSpPr txBox="1"/>
          <p:nvPr/>
        </p:nvSpPr>
        <p:spPr>
          <a:xfrm>
            <a:off x="8453218" y="1954011"/>
            <a:ext cx="3335629" cy="923330"/>
          </a:xfrm>
          <a:prstGeom prst="rect">
            <a:avLst/>
          </a:prstGeom>
          <a:noFill/>
        </p:spPr>
        <p:txBody>
          <a:bodyPr wrap="square" rtlCol="0">
            <a:spAutoFit/>
          </a:bodyPr>
          <a:lstStyle/>
          <a:p>
            <a:r>
              <a:rPr lang="en-ZA" b="1" dirty="0" smtClean="0"/>
              <a:t>Step </a:t>
            </a:r>
            <a:r>
              <a:rPr lang="en-ZA" b="1" dirty="0" smtClean="0"/>
              <a:t>3 </a:t>
            </a:r>
            <a:r>
              <a:rPr lang="en-ZA" dirty="0" smtClean="0"/>
              <a:t>– </a:t>
            </a:r>
            <a:r>
              <a:rPr lang="en-ZA" dirty="0" smtClean="0"/>
              <a:t>On the Job Profile List screen, enter the details of the position that you want to unlock.</a:t>
            </a:r>
            <a:endParaRPr lang="en-ZA" dirty="0"/>
          </a:p>
        </p:txBody>
      </p:sp>
      <p:cxnSp>
        <p:nvCxnSpPr>
          <p:cNvPr id="16" name="Straight Arrow Connector 15"/>
          <p:cNvCxnSpPr/>
          <p:nvPr/>
        </p:nvCxnSpPr>
        <p:spPr>
          <a:xfrm flipH="1" flipV="1">
            <a:off x="2894309" y="2100681"/>
            <a:ext cx="5483852" cy="16752"/>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
        <p:nvSpPr>
          <p:cNvPr id="4" name="Rounded Rectangle 3"/>
          <p:cNvSpPr/>
          <p:nvPr/>
        </p:nvSpPr>
        <p:spPr>
          <a:xfrm>
            <a:off x="999924" y="1955800"/>
            <a:ext cx="1790901" cy="323267"/>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7" name="Rounded Rectangle 16"/>
          <p:cNvSpPr/>
          <p:nvPr/>
        </p:nvSpPr>
        <p:spPr>
          <a:xfrm>
            <a:off x="329364" y="2928085"/>
            <a:ext cx="828876" cy="363465"/>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1" name="TextBox 20"/>
          <p:cNvSpPr txBox="1"/>
          <p:nvPr/>
        </p:nvSpPr>
        <p:spPr>
          <a:xfrm>
            <a:off x="8453218" y="2990349"/>
            <a:ext cx="3335629" cy="369332"/>
          </a:xfrm>
          <a:prstGeom prst="rect">
            <a:avLst/>
          </a:prstGeom>
          <a:noFill/>
        </p:spPr>
        <p:txBody>
          <a:bodyPr wrap="square" rtlCol="0">
            <a:spAutoFit/>
          </a:bodyPr>
          <a:lstStyle/>
          <a:p>
            <a:r>
              <a:rPr lang="en-ZA" b="1" dirty="0" smtClean="0"/>
              <a:t>Step </a:t>
            </a:r>
            <a:r>
              <a:rPr lang="en-ZA" b="1" dirty="0"/>
              <a:t>4</a:t>
            </a:r>
            <a:r>
              <a:rPr lang="en-ZA" b="1" dirty="0" smtClean="0"/>
              <a:t> </a:t>
            </a:r>
            <a:r>
              <a:rPr lang="en-ZA" dirty="0" smtClean="0"/>
              <a:t>– </a:t>
            </a:r>
            <a:r>
              <a:rPr lang="en-ZA" dirty="0" smtClean="0"/>
              <a:t>Click the search button.</a:t>
            </a:r>
            <a:endParaRPr lang="en-ZA" dirty="0"/>
          </a:p>
        </p:txBody>
      </p:sp>
      <p:cxnSp>
        <p:nvCxnSpPr>
          <p:cNvPr id="22" name="Straight Arrow Connector 21"/>
          <p:cNvCxnSpPr/>
          <p:nvPr/>
        </p:nvCxnSpPr>
        <p:spPr>
          <a:xfrm flipH="1" flipV="1">
            <a:off x="1233297" y="3121270"/>
            <a:ext cx="7144864" cy="32501"/>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254307" y="4837102"/>
            <a:ext cx="828876" cy="363465"/>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Box 23"/>
          <p:cNvSpPr txBox="1"/>
          <p:nvPr/>
        </p:nvSpPr>
        <p:spPr>
          <a:xfrm>
            <a:off x="8378161" y="4899366"/>
            <a:ext cx="3335629" cy="646331"/>
          </a:xfrm>
          <a:prstGeom prst="rect">
            <a:avLst/>
          </a:prstGeom>
          <a:noFill/>
        </p:spPr>
        <p:txBody>
          <a:bodyPr wrap="square" rtlCol="0">
            <a:spAutoFit/>
          </a:bodyPr>
          <a:lstStyle/>
          <a:p>
            <a:r>
              <a:rPr lang="en-ZA" b="1" dirty="0" smtClean="0"/>
              <a:t>Step </a:t>
            </a:r>
            <a:r>
              <a:rPr lang="en-ZA" b="1" dirty="0" smtClean="0"/>
              <a:t>5 </a:t>
            </a:r>
            <a:r>
              <a:rPr lang="en-ZA" dirty="0" smtClean="0"/>
              <a:t>– </a:t>
            </a:r>
            <a:r>
              <a:rPr lang="en-ZA" dirty="0" smtClean="0"/>
              <a:t>Select the Click here to hyperlink to view more options.</a:t>
            </a:r>
            <a:endParaRPr lang="en-ZA" dirty="0"/>
          </a:p>
        </p:txBody>
      </p:sp>
      <p:cxnSp>
        <p:nvCxnSpPr>
          <p:cNvPr id="25" name="Straight Arrow Connector 24"/>
          <p:cNvCxnSpPr/>
          <p:nvPr/>
        </p:nvCxnSpPr>
        <p:spPr>
          <a:xfrm flipH="1" flipV="1">
            <a:off x="1158240" y="5030287"/>
            <a:ext cx="7144864" cy="32501"/>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67785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102010" y="842844"/>
            <a:ext cx="8105775" cy="2438400"/>
          </a:xfrm>
          <a:prstGeom prst="rect">
            <a:avLst/>
          </a:prstGeom>
          <a:ln>
            <a:solidFill>
              <a:srgbClr val="1A68A6"/>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7916187" y="66462"/>
            <a:ext cx="3713324" cy="461665"/>
          </a:xfrm>
          <a:prstGeom prst="rect">
            <a:avLst/>
          </a:prstGeom>
          <a:noFill/>
        </p:spPr>
        <p:txBody>
          <a:bodyPr wrap="none" rtlCol="0">
            <a:spAutoFit/>
          </a:bodyPr>
          <a:lstStyle/>
          <a:p>
            <a:pPr algn="r"/>
            <a:r>
              <a:rPr lang="en-ZA" sz="2400" dirty="0">
                <a:solidFill>
                  <a:schemeClr val="accent1"/>
                </a:solidFill>
              </a:rPr>
              <a:t>How to unlock a Job Profile?</a:t>
            </a:r>
            <a:endParaRPr lang="en-ZA" sz="2400" dirty="0">
              <a:solidFill>
                <a:schemeClr val="accent1"/>
              </a:solidFill>
            </a:endParaRP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1</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6" name="TextBox 5"/>
          <p:cNvSpPr txBox="1"/>
          <p:nvPr/>
        </p:nvSpPr>
        <p:spPr>
          <a:xfrm>
            <a:off x="3081678" y="3415789"/>
            <a:ext cx="3335629" cy="369332"/>
          </a:xfrm>
          <a:prstGeom prst="rect">
            <a:avLst/>
          </a:prstGeom>
          <a:noFill/>
        </p:spPr>
        <p:txBody>
          <a:bodyPr wrap="square" rtlCol="0">
            <a:spAutoFit/>
          </a:bodyPr>
          <a:lstStyle/>
          <a:p>
            <a:r>
              <a:rPr lang="en-ZA" b="1" dirty="0" smtClean="0"/>
              <a:t>Step </a:t>
            </a:r>
            <a:r>
              <a:rPr lang="en-ZA" b="1" dirty="0"/>
              <a:t>6</a:t>
            </a:r>
            <a:r>
              <a:rPr lang="en-ZA" b="1" dirty="0" smtClean="0"/>
              <a:t> </a:t>
            </a:r>
            <a:r>
              <a:rPr lang="en-ZA" dirty="0" smtClean="0"/>
              <a:t>– </a:t>
            </a:r>
            <a:r>
              <a:rPr lang="en-ZA" dirty="0" smtClean="0"/>
              <a:t>Select the Edit hyperlink.</a:t>
            </a:r>
            <a:endParaRPr lang="en-ZA" dirty="0"/>
          </a:p>
        </p:txBody>
      </p:sp>
      <p:sp>
        <p:nvSpPr>
          <p:cNvPr id="4" name="Rounded Rectangle 3"/>
          <p:cNvSpPr/>
          <p:nvPr/>
        </p:nvSpPr>
        <p:spPr>
          <a:xfrm>
            <a:off x="954883" y="2076449"/>
            <a:ext cx="342097" cy="184497"/>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8" name="Rounded Rectangle 17"/>
          <p:cNvSpPr/>
          <p:nvPr/>
        </p:nvSpPr>
        <p:spPr>
          <a:xfrm>
            <a:off x="6692901" y="1568449"/>
            <a:ext cx="1016000" cy="564547"/>
          </a:xfrm>
          <a:prstGeom prst="roundRect">
            <a:avLst/>
          </a:prstGeom>
          <a:noFill/>
          <a:ln w="38100">
            <a:solidFill>
              <a:srgbClr val="A8B4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TextBox 18"/>
          <p:cNvSpPr txBox="1"/>
          <p:nvPr/>
        </p:nvSpPr>
        <p:spPr>
          <a:xfrm>
            <a:off x="8327558" y="842844"/>
            <a:ext cx="3335629" cy="1754326"/>
          </a:xfrm>
          <a:prstGeom prst="rect">
            <a:avLst/>
          </a:prstGeom>
          <a:noFill/>
        </p:spPr>
        <p:txBody>
          <a:bodyPr wrap="square" rtlCol="0">
            <a:spAutoFit/>
          </a:bodyPr>
          <a:lstStyle/>
          <a:p>
            <a:r>
              <a:rPr lang="en-ZA" b="1" dirty="0" smtClean="0"/>
              <a:t>Take Note</a:t>
            </a:r>
            <a:r>
              <a:rPr lang="en-ZA" b="1" dirty="0" smtClean="0"/>
              <a:t>:</a:t>
            </a:r>
          </a:p>
          <a:p>
            <a:r>
              <a:rPr lang="en-ZA" dirty="0" smtClean="0"/>
              <a:t> </a:t>
            </a:r>
          </a:p>
          <a:p>
            <a:r>
              <a:rPr lang="en-ZA" dirty="0" smtClean="0"/>
              <a:t>Currently the position profile is locked by Signify. The profile is locked by the last user that edited the profile. </a:t>
            </a:r>
            <a:endParaRPr lang="en-ZA" dirty="0"/>
          </a:p>
        </p:txBody>
      </p:sp>
      <p:pic>
        <p:nvPicPr>
          <p:cNvPr id="14" name="Picture 13"/>
          <p:cNvPicPr>
            <a:picLocks noChangeAspect="1"/>
          </p:cNvPicPr>
          <p:nvPr/>
        </p:nvPicPr>
        <p:blipFill>
          <a:blip r:embed="rId5"/>
          <a:stretch>
            <a:fillRect/>
          </a:stretch>
        </p:blipFill>
        <p:spPr>
          <a:xfrm>
            <a:off x="121500" y="3395544"/>
            <a:ext cx="2889995" cy="2827169"/>
          </a:xfrm>
          <a:prstGeom prst="rect">
            <a:avLst/>
          </a:prstGeom>
          <a:ln>
            <a:solidFill>
              <a:srgbClr val="1A68A6"/>
            </a:solidFill>
          </a:ln>
        </p:spPr>
      </p:pic>
      <p:sp>
        <p:nvSpPr>
          <p:cNvPr id="23" name="Rounded Rectangle 22"/>
          <p:cNvSpPr/>
          <p:nvPr/>
        </p:nvSpPr>
        <p:spPr>
          <a:xfrm>
            <a:off x="262689" y="4201259"/>
            <a:ext cx="637424" cy="175479"/>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Box 23"/>
          <p:cNvSpPr txBox="1"/>
          <p:nvPr/>
        </p:nvSpPr>
        <p:spPr>
          <a:xfrm>
            <a:off x="3081678" y="4124352"/>
            <a:ext cx="7569150" cy="1477328"/>
          </a:xfrm>
          <a:prstGeom prst="rect">
            <a:avLst/>
          </a:prstGeom>
          <a:noFill/>
        </p:spPr>
        <p:txBody>
          <a:bodyPr wrap="square" rtlCol="0">
            <a:spAutoFit/>
          </a:bodyPr>
          <a:lstStyle/>
          <a:p>
            <a:r>
              <a:rPr lang="en-ZA" b="1" dirty="0" smtClean="0"/>
              <a:t>Step </a:t>
            </a:r>
            <a:r>
              <a:rPr lang="en-ZA" b="1" dirty="0" smtClean="0"/>
              <a:t>7 </a:t>
            </a:r>
            <a:r>
              <a:rPr lang="en-ZA" dirty="0" smtClean="0"/>
              <a:t>– </a:t>
            </a:r>
            <a:r>
              <a:rPr lang="en-ZA" dirty="0" smtClean="0"/>
              <a:t>The Profile Detail page for the selected profile will open. Click Unlock Profile under the Job Profile tab.</a:t>
            </a:r>
          </a:p>
          <a:p>
            <a:endParaRPr lang="en-ZA" dirty="0"/>
          </a:p>
          <a:p>
            <a:r>
              <a:rPr lang="en-ZA" dirty="0" smtClean="0"/>
              <a:t>Once the Unlock Profile option has been selected, you will be navigated back to the Job Profile List screen.</a:t>
            </a:r>
            <a:endParaRPr lang="en-ZA" dirty="0"/>
          </a:p>
        </p:txBody>
      </p:sp>
      <p:cxnSp>
        <p:nvCxnSpPr>
          <p:cNvPr id="25" name="Straight Arrow Connector 24"/>
          <p:cNvCxnSpPr/>
          <p:nvPr/>
        </p:nvCxnSpPr>
        <p:spPr>
          <a:xfrm flipH="1">
            <a:off x="970296" y="4288998"/>
            <a:ext cx="2041199" cy="0"/>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0933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6182" y="959538"/>
            <a:ext cx="8248650" cy="4448175"/>
          </a:xfrm>
          <a:prstGeom prst="rect">
            <a:avLst/>
          </a:prstGeom>
          <a:ln>
            <a:solidFill>
              <a:srgbClr val="1A68A6"/>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7916187" y="66462"/>
            <a:ext cx="3713324" cy="461665"/>
          </a:xfrm>
          <a:prstGeom prst="rect">
            <a:avLst/>
          </a:prstGeom>
          <a:noFill/>
        </p:spPr>
        <p:txBody>
          <a:bodyPr wrap="none" rtlCol="0">
            <a:spAutoFit/>
          </a:bodyPr>
          <a:lstStyle/>
          <a:p>
            <a:pPr algn="r"/>
            <a:r>
              <a:rPr lang="en-ZA" sz="2400" dirty="0">
                <a:solidFill>
                  <a:schemeClr val="accent1"/>
                </a:solidFill>
              </a:rPr>
              <a:t>How to unlock a Job Profile?</a:t>
            </a:r>
            <a:endParaRPr lang="en-ZA" sz="2400" dirty="0">
              <a:solidFill>
                <a:schemeClr val="accent1"/>
              </a:solidFill>
            </a:endParaRP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1</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17" name="TextBox 16"/>
          <p:cNvSpPr txBox="1"/>
          <p:nvPr/>
        </p:nvSpPr>
        <p:spPr>
          <a:xfrm>
            <a:off x="8453218" y="1954011"/>
            <a:ext cx="3335629" cy="923330"/>
          </a:xfrm>
          <a:prstGeom prst="rect">
            <a:avLst/>
          </a:prstGeom>
          <a:noFill/>
        </p:spPr>
        <p:txBody>
          <a:bodyPr wrap="square" rtlCol="0">
            <a:spAutoFit/>
          </a:bodyPr>
          <a:lstStyle/>
          <a:p>
            <a:r>
              <a:rPr lang="en-ZA" b="1" dirty="0" smtClean="0"/>
              <a:t>Step </a:t>
            </a:r>
            <a:r>
              <a:rPr lang="en-ZA" b="1" dirty="0"/>
              <a:t>8</a:t>
            </a:r>
            <a:r>
              <a:rPr lang="en-ZA" b="1" dirty="0" smtClean="0"/>
              <a:t> </a:t>
            </a:r>
            <a:r>
              <a:rPr lang="en-ZA" dirty="0" smtClean="0"/>
              <a:t>– </a:t>
            </a:r>
            <a:r>
              <a:rPr lang="en-ZA" dirty="0" smtClean="0"/>
              <a:t>Enter the details of the position that you unlocked in the previous step.</a:t>
            </a:r>
            <a:endParaRPr lang="en-ZA" dirty="0"/>
          </a:p>
        </p:txBody>
      </p:sp>
      <p:cxnSp>
        <p:nvCxnSpPr>
          <p:cNvPr id="20" name="Straight Arrow Connector 19"/>
          <p:cNvCxnSpPr/>
          <p:nvPr/>
        </p:nvCxnSpPr>
        <p:spPr>
          <a:xfrm flipH="1" flipV="1">
            <a:off x="2894309" y="2100681"/>
            <a:ext cx="5483852" cy="16752"/>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999924" y="1955800"/>
            <a:ext cx="1790901" cy="323267"/>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2" name="Rounded Rectangle 21"/>
          <p:cNvSpPr/>
          <p:nvPr/>
        </p:nvSpPr>
        <p:spPr>
          <a:xfrm>
            <a:off x="329364" y="2928085"/>
            <a:ext cx="828876" cy="363465"/>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6" name="TextBox 25"/>
          <p:cNvSpPr txBox="1"/>
          <p:nvPr/>
        </p:nvSpPr>
        <p:spPr>
          <a:xfrm>
            <a:off x="8453218" y="2990349"/>
            <a:ext cx="3335629" cy="369332"/>
          </a:xfrm>
          <a:prstGeom prst="rect">
            <a:avLst/>
          </a:prstGeom>
          <a:noFill/>
        </p:spPr>
        <p:txBody>
          <a:bodyPr wrap="square" rtlCol="0">
            <a:spAutoFit/>
          </a:bodyPr>
          <a:lstStyle/>
          <a:p>
            <a:r>
              <a:rPr lang="en-ZA" b="1" dirty="0" smtClean="0"/>
              <a:t>Step </a:t>
            </a:r>
            <a:r>
              <a:rPr lang="en-ZA" b="1" dirty="0" smtClean="0"/>
              <a:t>9 </a:t>
            </a:r>
            <a:r>
              <a:rPr lang="en-ZA" dirty="0" smtClean="0"/>
              <a:t>– </a:t>
            </a:r>
            <a:r>
              <a:rPr lang="en-ZA" dirty="0" smtClean="0"/>
              <a:t>Click the search button.</a:t>
            </a:r>
            <a:endParaRPr lang="en-ZA" dirty="0"/>
          </a:p>
        </p:txBody>
      </p:sp>
      <p:cxnSp>
        <p:nvCxnSpPr>
          <p:cNvPr id="27" name="Straight Arrow Connector 26"/>
          <p:cNvCxnSpPr/>
          <p:nvPr/>
        </p:nvCxnSpPr>
        <p:spPr>
          <a:xfrm flipH="1" flipV="1">
            <a:off x="1233297" y="3121270"/>
            <a:ext cx="7144864" cy="32501"/>
          </a:xfrm>
          <a:prstGeom prst="straightConnector1">
            <a:avLst/>
          </a:prstGeom>
          <a:ln w="38100">
            <a:solidFill>
              <a:srgbClr val="DF632C"/>
            </a:solidFill>
            <a:tailEnd type="triangle"/>
          </a:ln>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254307" y="4837102"/>
            <a:ext cx="828876" cy="363465"/>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9" name="TextBox 28"/>
          <p:cNvSpPr txBox="1"/>
          <p:nvPr/>
        </p:nvSpPr>
        <p:spPr>
          <a:xfrm>
            <a:off x="156182" y="5518032"/>
            <a:ext cx="4274150" cy="369332"/>
          </a:xfrm>
          <a:prstGeom prst="rect">
            <a:avLst/>
          </a:prstGeom>
          <a:noFill/>
        </p:spPr>
        <p:txBody>
          <a:bodyPr wrap="square" rtlCol="0">
            <a:spAutoFit/>
          </a:bodyPr>
          <a:lstStyle/>
          <a:p>
            <a:r>
              <a:rPr lang="en-ZA" b="1" dirty="0" smtClean="0"/>
              <a:t>Step </a:t>
            </a:r>
            <a:r>
              <a:rPr lang="en-ZA" b="1" dirty="0" smtClean="0"/>
              <a:t>10</a:t>
            </a:r>
            <a:r>
              <a:rPr lang="en-ZA" b="1" dirty="0" smtClean="0"/>
              <a:t> </a:t>
            </a:r>
            <a:r>
              <a:rPr lang="en-ZA" dirty="0" smtClean="0"/>
              <a:t>– </a:t>
            </a:r>
            <a:r>
              <a:rPr lang="en-ZA" dirty="0" smtClean="0"/>
              <a:t>Select the Click here to hyperlink.</a:t>
            </a:r>
            <a:endParaRPr lang="en-ZA" dirty="0"/>
          </a:p>
        </p:txBody>
      </p:sp>
      <p:sp>
        <p:nvSpPr>
          <p:cNvPr id="31" name="Rounded Rectangle 30"/>
          <p:cNvSpPr/>
          <p:nvPr/>
        </p:nvSpPr>
        <p:spPr>
          <a:xfrm>
            <a:off x="6668447" y="4723257"/>
            <a:ext cx="1110392" cy="564547"/>
          </a:xfrm>
          <a:prstGeom prst="roundRect">
            <a:avLst/>
          </a:prstGeom>
          <a:noFill/>
          <a:ln w="38100">
            <a:solidFill>
              <a:srgbClr val="A8B4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2" name="TextBox 31"/>
          <p:cNvSpPr txBox="1"/>
          <p:nvPr/>
        </p:nvSpPr>
        <p:spPr>
          <a:xfrm>
            <a:off x="8502958" y="4715741"/>
            <a:ext cx="3126554" cy="1200329"/>
          </a:xfrm>
          <a:prstGeom prst="rect">
            <a:avLst/>
          </a:prstGeom>
          <a:noFill/>
        </p:spPr>
        <p:txBody>
          <a:bodyPr wrap="square" rtlCol="0">
            <a:spAutoFit/>
          </a:bodyPr>
          <a:lstStyle/>
          <a:p>
            <a:r>
              <a:rPr lang="en-ZA" b="1" dirty="0" smtClean="0"/>
              <a:t>Take Note:</a:t>
            </a:r>
            <a:r>
              <a:rPr lang="en-ZA" dirty="0" smtClean="0"/>
              <a:t> </a:t>
            </a:r>
          </a:p>
          <a:p>
            <a:endParaRPr lang="en-ZA" dirty="0"/>
          </a:p>
          <a:p>
            <a:r>
              <a:rPr lang="en-ZA" dirty="0" smtClean="0"/>
              <a:t>The position is not locked any more. </a:t>
            </a:r>
            <a:endParaRPr lang="en-ZA" dirty="0"/>
          </a:p>
        </p:txBody>
      </p:sp>
    </p:spTree>
    <p:extLst>
      <p:ext uri="{BB962C8B-B14F-4D97-AF65-F5344CB8AC3E}">
        <p14:creationId xmlns:p14="http://schemas.microsoft.com/office/powerpoint/2010/main" val="7974671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58262" y="933731"/>
            <a:ext cx="8058150" cy="2390775"/>
          </a:xfrm>
          <a:prstGeom prst="rect">
            <a:avLst/>
          </a:prstGeom>
          <a:ln>
            <a:solidFill>
              <a:srgbClr val="1A68A6"/>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7916187" y="66462"/>
            <a:ext cx="3713324" cy="461665"/>
          </a:xfrm>
          <a:prstGeom prst="rect">
            <a:avLst/>
          </a:prstGeom>
          <a:noFill/>
        </p:spPr>
        <p:txBody>
          <a:bodyPr wrap="none" rtlCol="0">
            <a:spAutoFit/>
          </a:bodyPr>
          <a:lstStyle/>
          <a:p>
            <a:pPr algn="r"/>
            <a:r>
              <a:rPr lang="en-ZA" sz="2400" dirty="0">
                <a:solidFill>
                  <a:schemeClr val="accent1"/>
                </a:solidFill>
              </a:rPr>
              <a:t>How to unlock a Job Profile?</a:t>
            </a:r>
            <a:endParaRPr lang="en-ZA" sz="2400" dirty="0">
              <a:solidFill>
                <a:schemeClr val="accent1"/>
              </a:solidFill>
            </a:endParaRP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1</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6" name="TextBox 5"/>
          <p:cNvSpPr txBox="1"/>
          <p:nvPr/>
        </p:nvSpPr>
        <p:spPr>
          <a:xfrm>
            <a:off x="121501" y="1326927"/>
            <a:ext cx="3436762" cy="369332"/>
          </a:xfrm>
          <a:prstGeom prst="rect">
            <a:avLst/>
          </a:prstGeom>
          <a:noFill/>
        </p:spPr>
        <p:txBody>
          <a:bodyPr wrap="square" rtlCol="0">
            <a:spAutoFit/>
          </a:bodyPr>
          <a:lstStyle/>
          <a:p>
            <a:r>
              <a:rPr lang="en-ZA" b="1" dirty="0" smtClean="0"/>
              <a:t>Step </a:t>
            </a:r>
            <a:r>
              <a:rPr lang="en-ZA" b="1" dirty="0" smtClean="0"/>
              <a:t>11 </a:t>
            </a:r>
            <a:r>
              <a:rPr lang="en-ZA" dirty="0" smtClean="0"/>
              <a:t>– </a:t>
            </a:r>
            <a:r>
              <a:rPr lang="en-ZA" dirty="0" smtClean="0"/>
              <a:t>Select the Edit hyperlink.</a:t>
            </a:r>
            <a:endParaRPr lang="en-ZA" dirty="0"/>
          </a:p>
        </p:txBody>
      </p:sp>
      <p:sp>
        <p:nvSpPr>
          <p:cNvPr id="4" name="Rounded Rectangle 3"/>
          <p:cNvSpPr/>
          <p:nvPr/>
        </p:nvSpPr>
        <p:spPr>
          <a:xfrm>
            <a:off x="4353008" y="2109152"/>
            <a:ext cx="342097" cy="184497"/>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3" name="Picture 2"/>
          <p:cNvPicPr>
            <a:picLocks noChangeAspect="1"/>
          </p:cNvPicPr>
          <p:nvPr/>
        </p:nvPicPr>
        <p:blipFill>
          <a:blip r:embed="rId5"/>
          <a:stretch>
            <a:fillRect/>
          </a:stretch>
        </p:blipFill>
        <p:spPr>
          <a:xfrm>
            <a:off x="121500" y="2325788"/>
            <a:ext cx="3952875" cy="3838575"/>
          </a:xfrm>
          <a:prstGeom prst="rect">
            <a:avLst/>
          </a:prstGeom>
          <a:ln>
            <a:solidFill>
              <a:srgbClr val="1A68A6"/>
            </a:solidFill>
          </a:ln>
        </p:spPr>
      </p:pic>
      <p:sp>
        <p:nvSpPr>
          <p:cNvPr id="20" name="TextBox 19"/>
          <p:cNvSpPr txBox="1"/>
          <p:nvPr/>
        </p:nvSpPr>
        <p:spPr>
          <a:xfrm>
            <a:off x="4353008" y="3516769"/>
            <a:ext cx="4575092" cy="1200329"/>
          </a:xfrm>
          <a:prstGeom prst="rect">
            <a:avLst/>
          </a:prstGeom>
          <a:noFill/>
        </p:spPr>
        <p:txBody>
          <a:bodyPr wrap="square" rtlCol="0">
            <a:spAutoFit/>
          </a:bodyPr>
          <a:lstStyle/>
          <a:p>
            <a:r>
              <a:rPr lang="en-ZA" b="1" dirty="0" smtClean="0"/>
              <a:t>Take Note:</a:t>
            </a:r>
            <a:endParaRPr lang="en-ZA" dirty="0" smtClean="0"/>
          </a:p>
          <a:p>
            <a:endParaRPr lang="en-ZA" dirty="0"/>
          </a:p>
          <a:p>
            <a:r>
              <a:rPr lang="en-ZA" dirty="0" smtClean="0"/>
              <a:t>Your details will now be displayed here and you will be able to edit the job profile.</a:t>
            </a:r>
            <a:endParaRPr lang="en-ZA" dirty="0"/>
          </a:p>
        </p:txBody>
      </p:sp>
      <p:sp>
        <p:nvSpPr>
          <p:cNvPr id="22" name="Rounded Rectangle 21"/>
          <p:cNvSpPr/>
          <p:nvPr/>
        </p:nvSpPr>
        <p:spPr>
          <a:xfrm>
            <a:off x="1941901" y="3324506"/>
            <a:ext cx="1728578" cy="899764"/>
          </a:xfrm>
          <a:prstGeom prst="roundRect">
            <a:avLst/>
          </a:prstGeom>
          <a:noFill/>
          <a:ln w="38100">
            <a:solidFill>
              <a:srgbClr val="A8B4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12943852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100"/>
            <a:ext cx="12197661" cy="64909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16191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9390"/>
            <a:ext cx="2701702" cy="974561"/>
          </a:xfrm>
          <a:prstGeom prst="rect">
            <a:avLst/>
          </a:prstGeom>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91403" y="1799658"/>
            <a:ext cx="3997786" cy="495760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829577" y="1419995"/>
            <a:ext cx="7070501" cy="646331"/>
          </a:xfrm>
          <a:prstGeom prst="rect">
            <a:avLst/>
          </a:prstGeom>
          <a:noFill/>
        </p:spPr>
        <p:txBody>
          <a:bodyPr wrap="square" rtlCol="0">
            <a:spAutoFit/>
          </a:bodyPr>
          <a:lstStyle/>
          <a:p>
            <a:r>
              <a:rPr lang="en-ZA" sz="3600" dirty="0">
                <a:solidFill>
                  <a:schemeClr val="accent1"/>
                </a:solidFill>
              </a:rPr>
              <a:t>How to unlock multiple Job Profiles?</a:t>
            </a:r>
          </a:p>
        </p:txBody>
      </p:sp>
      <p:sp>
        <p:nvSpPr>
          <p:cNvPr id="14" name="TextBox 13"/>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Tree>
    <p:extLst>
      <p:ext uri="{BB962C8B-B14F-4D97-AF65-F5344CB8AC3E}">
        <p14:creationId xmlns:p14="http://schemas.microsoft.com/office/powerpoint/2010/main" val="6774702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7532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7307"/>
            <a:ext cx="1609859" cy="580710"/>
          </a:xfrm>
          <a:prstGeom prst="rect">
            <a:avLst/>
          </a:prstGeom>
        </p:spPr>
      </p:pic>
      <p:sp>
        <p:nvSpPr>
          <p:cNvPr id="10" name="TextBox 9"/>
          <p:cNvSpPr txBox="1"/>
          <p:nvPr/>
        </p:nvSpPr>
        <p:spPr>
          <a:xfrm>
            <a:off x="6906295" y="66462"/>
            <a:ext cx="4723216" cy="461665"/>
          </a:xfrm>
          <a:prstGeom prst="rect">
            <a:avLst/>
          </a:prstGeom>
          <a:noFill/>
        </p:spPr>
        <p:txBody>
          <a:bodyPr wrap="none" rtlCol="0">
            <a:spAutoFit/>
          </a:bodyPr>
          <a:lstStyle/>
          <a:p>
            <a:pPr algn="r"/>
            <a:r>
              <a:rPr lang="en-ZA" sz="2400" dirty="0">
                <a:solidFill>
                  <a:schemeClr val="accent1"/>
                </a:solidFill>
              </a:rPr>
              <a:t>How to unlock multiple Job Profiles?</a:t>
            </a:r>
          </a:p>
        </p:txBody>
      </p:sp>
      <p:sp>
        <p:nvSpPr>
          <p:cNvPr id="11" name="Oval 10"/>
          <p:cNvSpPr/>
          <p:nvPr/>
        </p:nvSpPr>
        <p:spPr>
          <a:xfrm>
            <a:off x="11616412" y="47954"/>
            <a:ext cx="437882" cy="4307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ZA" dirty="0" smtClean="0"/>
              <a:t>2</a:t>
            </a:r>
            <a:endParaRPr lang="en-ZA" dirty="0"/>
          </a:p>
        </p:txBody>
      </p:sp>
      <p:sp>
        <p:nvSpPr>
          <p:cNvPr id="13" name="TextBox 12"/>
          <p:cNvSpPr txBox="1"/>
          <p:nvPr/>
        </p:nvSpPr>
        <p:spPr>
          <a:xfrm>
            <a:off x="0" y="6211669"/>
            <a:ext cx="6886590" cy="646331"/>
          </a:xfrm>
          <a:prstGeom prst="rect">
            <a:avLst/>
          </a:prstGeom>
          <a:noFill/>
        </p:spPr>
        <p:txBody>
          <a:bodyPr wrap="square" rtlCol="0">
            <a:spAutoFit/>
          </a:bodyPr>
          <a:lstStyle/>
          <a:p>
            <a:r>
              <a:rPr lang="en-ZA" sz="3600" dirty="0" smtClean="0">
                <a:solidFill>
                  <a:schemeClr val="accent1"/>
                </a:solidFill>
              </a:rPr>
              <a:t>Quick Reference Guide</a:t>
            </a:r>
            <a:endParaRPr lang="en-ZA" sz="3600" dirty="0">
              <a:solidFill>
                <a:schemeClr val="accent1"/>
              </a:solidFill>
            </a:endParaRPr>
          </a:p>
        </p:txBody>
      </p:sp>
      <p:sp>
        <p:nvSpPr>
          <p:cNvPr id="20" name="TextBox 19"/>
          <p:cNvSpPr txBox="1"/>
          <p:nvPr/>
        </p:nvSpPr>
        <p:spPr>
          <a:xfrm>
            <a:off x="7052860" y="1307743"/>
            <a:ext cx="4563552" cy="646331"/>
          </a:xfrm>
          <a:prstGeom prst="rect">
            <a:avLst/>
          </a:prstGeom>
          <a:noFill/>
        </p:spPr>
        <p:txBody>
          <a:bodyPr wrap="square" rtlCol="0">
            <a:spAutoFit/>
          </a:bodyPr>
          <a:lstStyle/>
          <a:p>
            <a:r>
              <a:rPr lang="en-ZA" b="1" dirty="0" smtClean="0"/>
              <a:t>Step 1 </a:t>
            </a:r>
            <a:r>
              <a:rPr lang="en-ZA" dirty="0" smtClean="0"/>
              <a:t>– On the Job Profile </a:t>
            </a:r>
            <a:r>
              <a:rPr lang="en-ZA" dirty="0"/>
              <a:t>L</a:t>
            </a:r>
            <a:r>
              <a:rPr lang="en-ZA" dirty="0" smtClean="0"/>
              <a:t>ist screen, select the Administration option to the left.</a:t>
            </a:r>
            <a:endParaRPr lang="en-ZA" dirty="0"/>
          </a:p>
        </p:txBody>
      </p:sp>
      <p:pic>
        <p:nvPicPr>
          <p:cNvPr id="2" name="Picture 1"/>
          <p:cNvPicPr>
            <a:picLocks noChangeAspect="1"/>
          </p:cNvPicPr>
          <p:nvPr/>
        </p:nvPicPr>
        <p:blipFill>
          <a:blip r:embed="rId4"/>
          <a:stretch>
            <a:fillRect/>
          </a:stretch>
        </p:blipFill>
        <p:spPr>
          <a:xfrm>
            <a:off x="193184" y="977952"/>
            <a:ext cx="6859676" cy="3614238"/>
          </a:xfrm>
          <a:prstGeom prst="rect">
            <a:avLst/>
          </a:prstGeom>
          <a:ln>
            <a:solidFill>
              <a:srgbClr val="1A68A6"/>
            </a:solidFill>
          </a:ln>
        </p:spPr>
      </p:pic>
      <p:sp>
        <p:nvSpPr>
          <p:cNvPr id="12" name="Rounded Rectangle 11"/>
          <p:cNvSpPr/>
          <p:nvPr/>
        </p:nvSpPr>
        <p:spPr>
          <a:xfrm>
            <a:off x="193185" y="1971535"/>
            <a:ext cx="1159098" cy="275961"/>
          </a:xfrm>
          <a:prstGeom prst="roundRect">
            <a:avLst/>
          </a:prstGeom>
          <a:noFill/>
          <a:ln w="38100">
            <a:solidFill>
              <a:srgbClr val="DF63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41144473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5779</TotalTime>
  <Words>575</Words>
  <Application>Microsoft Office PowerPoint</Application>
  <PresentationFormat>Widescreen</PresentationFormat>
  <Paragraphs>80</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lizette.lotter@signify.co.za</dc:creator>
  <cp:lastModifiedBy>Marili Kruidenier</cp:lastModifiedBy>
  <cp:revision>309</cp:revision>
  <dcterms:created xsi:type="dcterms:W3CDTF">2015-06-04T09:16:54Z</dcterms:created>
  <dcterms:modified xsi:type="dcterms:W3CDTF">2016-03-14T12:33:50Z</dcterms:modified>
</cp:coreProperties>
</file>